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8"/>
  </p:notesMasterIdLst>
  <p:handoutMasterIdLst>
    <p:handoutMasterId r:id="rId18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1" r:id="rId18"/>
    <p:sldId id="466" r:id="rId19"/>
    <p:sldId id="272" r:id="rId20"/>
    <p:sldId id="273" r:id="rId21"/>
    <p:sldId id="405" r:id="rId22"/>
    <p:sldId id="275" r:id="rId23"/>
    <p:sldId id="397" r:id="rId24"/>
    <p:sldId id="276" r:id="rId25"/>
    <p:sldId id="277" r:id="rId26"/>
    <p:sldId id="307" r:id="rId27"/>
    <p:sldId id="278" r:id="rId28"/>
    <p:sldId id="279" r:id="rId29"/>
    <p:sldId id="396" r:id="rId30"/>
    <p:sldId id="280" r:id="rId31"/>
    <p:sldId id="295" r:id="rId32"/>
    <p:sldId id="429" r:id="rId33"/>
    <p:sldId id="398" r:id="rId34"/>
    <p:sldId id="282" r:id="rId35"/>
    <p:sldId id="283" r:id="rId36"/>
    <p:sldId id="284" r:id="rId37"/>
    <p:sldId id="285" r:id="rId38"/>
    <p:sldId id="287" r:id="rId39"/>
    <p:sldId id="288" r:id="rId40"/>
    <p:sldId id="299" r:id="rId41"/>
    <p:sldId id="286" r:id="rId42"/>
    <p:sldId id="289" r:id="rId43"/>
    <p:sldId id="291" r:id="rId44"/>
    <p:sldId id="292" r:id="rId45"/>
    <p:sldId id="293" r:id="rId46"/>
    <p:sldId id="399" r:id="rId47"/>
    <p:sldId id="294" r:id="rId48"/>
    <p:sldId id="296" r:id="rId49"/>
    <p:sldId id="297" r:id="rId50"/>
    <p:sldId id="300" r:id="rId51"/>
    <p:sldId id="298" r:id="rId52"/>
    <p:sldId id="306" r:id="rId53"/>
    <p:sldId id="305" r:id="rId54"/>
    <p:sldId id="402" r:id="rId55"/>
    <p:sldId id="302" r:id="rId56"/>
    <p:sldId id="303" r:id="rId57"/>
    <p:sldId id="308" r:id="rId58"/>
    <p:sldId id="309" r:id="rId59"/>
    <p:sldId id="313" r:id="rId60"/>
    <p:sldId id="314" r:id="rId61"/>
    <p:sldId id="315" r:id="rId62"/>
    <p:sldId id="310" r:id="rId63"/>
    <p:sldId id="311" r:id="rId64"/>
    <p:sldId id="312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7" r:id="rId76"/>
    <p:sldId id="334" r:id="rId77"/>
    <p:sldId id="326" r:id="rId78"/>
    <p:sldId id="328" r:id="rId79"/>
    <p:sldId id="329" r:id="rId80"/>
    <p:sldId id="330" r:id="rId81"/>
    <p:sldId id="331" r:id="rId82"/>
    <p:sldId id="332" r:id="rId83"/>
    <p:sldId id="333" r:id="rId84"/>
    <p:sldId id="335" r:id="rId85"/>
    <p:sldId id="336" r:id="rId86"/>
    <p:sldId id="337" r:id="rId87"/>
    <p:sldId id="338" r:id="rId88"/>
    <p:sldId id="339" r:id="rId89"/>
    <p:sldId id="341" r:id="rId90"/>
    <p:sldId id="340" r:id="rId91"/>
    <p:sldId id="355" r:id="rId92"/>
    <p:sldId id="342" r:id="rId93"/>
    <p:sldId id="344" r:id="rId94"/>
    <p:sldId id="345" r:id="rId95"/>
    <p:sldId id="346" r:id="rId96"/>
    <p:sldId id="409" r:id="rId97"/>
    <p:sldId id="408" r:id="rId98"/>
    <p:sldId id="410" r:id="rId99"/>
    <p:sldId id="411" r:id="rId100"/>
    <p:sldId id="412" r:id="rId101"/>
    <p:sldId id="413" r:id="rId102"/>
    <p:sldId id="415" r:id="rId103"/>
    <p:sldId id="358" r:id="rId104"/>
    <p:sldId id="388" r:id="rId105"/>
    <p:sldId id="389" r:id="rId106"/>
    <p:sldId id="391" r:id="rId107"/>
    <p:sldId id="438" r:id="rId108"/>
    <p:sldId id="441" r:id="rId109"/>
    <p:sldId id="421" r:id="rId110"/>
    <p:sldId id="419" r:id="rId111"/>
    <p:sldId id="420" r:id="rId112"/>
    <p:sldId id="390" r:id="rId113"/>
    <p:sldId id="393" r:id="rId114"/>
    <p:sldId id="435" r:id="rId115"/>
    <p:sldId id="417" r:id="rId116"/>
    <p:sldId id="404" r:id="rId117"/>
    <p:sldId id="395" r:id="rId118"/>
    <p:sldId id="437" r:id="rId119"/>
    <p:sldId id="440" r:id="rId120"/>
    <p:sldId id="359" r:id="rId121"/>
    <p:sldId id="394" r:id="rId122"/>
    <p:sldId id="439" r:id="rId123"/>
    <p:sldId id="464" r:id="rId124"/>
    <p:sldId id="467" r:id="rId125"/>
    <p:sldId id="403" r:id="rId126"/>
    <p:sldId id="360" r:id="rId127"/>
    <p:sldId id="382" r:id="rId128"/>
    <p:sldId id="362" r:id="rId129"/>
    <p:sldId id="423" r:id="rId130"/>
    <p:sldId id="365" r:id="rId131"/>
    <p:sldId id="364" r:id="rId132"/>
    <p:sldId id="368" r:id="rId133"/>
    <p:sldId id="367" r:id="rId134"/>
    <p:sldId id="366" r:id="rId135"/>
    <p:sldId id="370" r:id="rId136"/>
    <p:sldId id="375" r:id="rId137"/>
    <p:sldId id="371" r:id="rId138"/>
    <p:sldId id="372" r:id="rId139"/>
    <p:sldId id="384" r:id="rId140"/>
    <p:sldId id="442" r:id="rId141"/>
    <p:sldId id="373" r:id="rId142"/>
    <p:sldId id="383" r:id="rId143"/>
    <p:sldId id="374" r:id="rId144"/>
    <p:sldId id="376" r:id="rId145"/>
    <p:sldId id="378" r:id="rId146"/>
    <p:sldId id="377" r:id="rId147"/>
    <p:sldId id="463" r:id="rId148"/>
    <p:sldId id="381" r:id="rId149"/>
    <p:sldId id="465" r:id="rId150"/>
    <p:sldId id="425" r:id="rId151"/>
    <p:sldId id="462" r:id="rId152"/>
    <p:sldId id="380" r:id="rId153"/>
    <p:sldId id="426" r:id="rId154"/>
    <p:sldId id="427" r:id="rId155"/>
    <p:sldId id="428" r:id="rId156"/>
    <p:sldId id="385" r:id="rId157"/>
    <p:sldId id="386" r:id="rId158"/>
    <p:sldId id="387" r:id="rId159"/>
    <p:sldId id="446" r:id="rId160"/>
    <p:sldId id="406" r:id="rId161"/>
    <p:sldId id="445" r:id="rId162"/>
    <p:sldId id="407" r:id="rId163"/>
    <p:sldId id="447" r:id="rId164"/>
    <p:sldId id="449" r:id="rId165"/>
    <p:sldId id="450" r:id="rId166"/>
    <p:sldId id="451" r:id="rId167"/>
    <p:sldId id="452" r:id="rId168"/>
    <p:sldId id="453" r:id="rId169"/>
    <p:sldId id="454" r:id="rId170"/>
    <p:sldId id="422" r:id="rId171"/>
    <p:sldId id="455" r:id="rId172"/>
    <p:sldId id="456" r:id="rId173"/>
    <p:sldId id="471" r:id="rId174"/>
    <p:sldId id="457" r:id="rId175"/>
    <p:sldId id="458" r:id="rId176"/>
    <p:sldId id="459" r:id="rId177"/>
    <p:sldId id="460" r:id="rId178"/>
    <p:sldId id="430" r:id="rId179"/>
    <p:sldId id="434" r:id="rId180"/>
    <p:sldId id="444" r:id="rId181"/>
    <p:sldId id="433" r:id="rId182"/>
    <p:sldId id="443" r:id="rId183"/>
    <p:sldId id="468" r:id="rId184"/>
    <p:sldId id="469" r:id="rId185"/>
    <p:sldId id="470" r:id="rId186"/>
    <p:sldId id="461" r:id="rId18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44" autoAdjust="0"/>
    <p:restoredTop sz="95053" autoAdjust="0"/>
  </p:normalViewPr>
  <p:slideViewPr>
    <p:cSldViewPr snapToGrid="0">
      <p:cViewPr varScale="1">
        <p:scale>
          <a:sx n="78" d="100"/>
          <a:sy n="78" d="100"/>
        </p:scale>
        <p:origin x="76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8172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8355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8766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95854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7398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AIh9KSnjo&amp;t=3079s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5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alphago-in-context-c47718cb95a5" TargetMode="Externa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57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AF0B53D6-AF27-41DF-AAE7-635C963D81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1527" y="3473973"/>
                <a:ext cx="396179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taking</m:t>
                      </m:r>
                      <m:r>
                        <a:rPr lang="en-GB" sz="2800" b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GB" sz="2800" b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always</m:t>
                      </m:r>
                      <m:r>
                        <a:rPr lang="en-GB" sz="2800" b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gets</m:t>
                      </m:r>
                      <m:r>
                        <a:rPr lang="en-GB" sz="2800" b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us</m:t>
                      </m:r>
                      <m:r>
                        <a:rPr lang="en-GB" sz="2800" b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1">
                          <a:latin typeface="Cambria Math" panose="02040503050406030204" pitchFamily="18" charset="0"/>
                        </a:rPr>
                        <m:t>here</m:t>
                      </m:r>
                    </m:oMath>
                  </m:oMathPara>
                </a14:m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AF0B53D6-AF27-41DF-AAE7-635C963D8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527" y="3473973"/>
                <a:ext cx="3961796" cy="1764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26E3C596-E880-45D4-9447-12C6D10A8F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0967" y="4640270"/>
                <a:ext cx="396179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>
                          <a:latin typeface="Cambria Math" panose="02040503050406030204" pitchFamily="18" charset="0"/>
                        </a:rPr>
                        <m:t>true</m:t>
                      </m:r>
                      <m:r>
                        <a:rPr lang="en-GB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GB" sz="28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GB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>
                          <a:latin typeface="Cambria Math" panose="02040503050406030204" pitchFamily="18" charset="0"/>
                        </a:rPr>
                        <m:t>here</m:t>
                      </m:r>
                    </m:oMath>
                  </m:oMathPara>
                </a14:m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26E3C596-E880-45D4-9447-12C6D10A8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67" y="4640270"/>
                <a:ext cx="3961796" cy="17643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8579"/>
            <a:ext cx="9944438" cy="4200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95058"/>
            <a:ext cx="10080624" cy="23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DeepMind before they were purchased by Google for £400M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“First step towards a general artificial intelligence”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Q network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 between the target &amp; network during training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All 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when training</a:t>
            </a:r>
            <a:endParaRPr lang="en-GB" dirty="0">
              <a:solidFill>
                <a:srgbClr val="FF0000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1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sz="2800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2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– more stationary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 – 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Avoids the within trajectory correlation of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800" dirty="0"/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high quality experience </a:t>
                </a:r>
              </a:p>
              <a:p>
                <a:pPr>
                  <a:buNone/>
                </a:pPr>
                <a:endParaRPr lang="en-US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Biologically inspired</a:t>
                </a: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25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Can 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Can use a balance between greedy replay (on TD error) and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Much 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Q-Learning is deterministic</a:t>
                </a:r>
              </a:p>
              <a:p>
                <a:pPr>
                  <a:buNone/>
                </a:pPr>
                <a:r>
                  <a:rPr lang="en-GB" dirty="0"/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exploration to explore state space</a:t>
                </a: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/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4"/>
                <a:stretch>
                  <a:fillRect l="-2755" t="-2167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4D489CD-7CB3-41AB-B7BD-6040C05B8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27" y="3242562"/>
            <a:ext cx="8363584" cy="29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5259720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–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Previously looked at generating a policy from a value function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the action space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gradient methods </a:t>
            </a:r>
            <a:r>
              <a:rPr lang="en-GB" b="1" dirty="0">
                <a:solidFill>
                  <a:schemeClr val="accent6"/>
                </a:solidFill>
              </a:rPr>
              <a:t>parameterize a policy directly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  <a:hlinkClick r:id="rId3"/>
              </a:rPr>
              <a:t>John Schulman – Berkley &amp; Open AI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(i.e. 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Policies can parametrize an action directly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 b="-101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Exploration for free</a:t>
            </a:r>
          </a:p>
          <a:p>
            <a:pPr>
              <a:buNone/>
            </a:pPr>
            <a:r>
              <a:rPr lang="en-GB" sz="2800" b="1" dirty="0">
                <a:solidFill>
                  <a:schemeClr val="accent2"/>
                </a:solidFill>
                <a:latin typeface="Noto Sans CJK JP Light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Sample efficiency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=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–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–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759A2-073A-4B9E-ACC8-DD2DCA4F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49" y="3456264"/>
            <a:ext cx="2887115" cy="2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Discrete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6978CFB-3A80-4C2C-B5E9-13F58173B524}"/>
                  </a:ext>
                </a:extLst>
              </p:cNvPr>
              <p:cNvSpPr/>
              <p:nvPr/>
            </p:nvSpPr>
            <p:spPr>
              <a:xfrm>
                <a:off x="342900" y="3961260"/>
                <a:ext cx="3400484" cy="1065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gradient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the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expectation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(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x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6978CFB-3A80-4C2C-B5E9-13F58173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961260"/>
                <a:ext cx="3400484" cy="1065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DD4D1D-15DB-47EF-9673-A9DBCFC826D3}"/>
                  </a:ext>
                </a:extLst>
              </p:cNvPr>
              <p:cNvSpPr/>
              <p:nvPr/>
            </p:nvSpPr>
            <p:spPr>
              <a:xfrm>
                <a:off x="4699907" y="3961259"/>
                <a:ext cx="3400484" cy="2531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expectation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the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gradient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the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log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probability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x</m:t>
                      </m:r>
                    </m:oMath>
                  </m:oMathPara>
                </a14:m>
                <a:endParaRPr lang="en-GB" sz="3200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 algn="ctr"/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</a:rPr>
                  <a:t>*</a:t>
                </a:r>
              </a:p>
              <a:p>
                <a:pPr algn="ctr"/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</a:rPr>
                  <a:t>f(x)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DD4D1D-15DB-47EF-9673-A9DBCFC82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907" y="3961259"/>
                <a:ext cx="3400484" cy="2531847"/>
              </a:xfrm>
              <a:prstGeom prst="rect">
                <a:avLst/>
              </a:prstGeom>
              <a:blipFill>
                <a:blip r:embed="rId5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log(probability of action) *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Increase the probability for good paths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Decrease the probability of bad actions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b="-7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an action for our policy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200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policy = 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value function = critic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07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 by programmers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learnt from human expert games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</a:t>
            </a:r>
            <a:r>
              <a:rPr lang="en-US" sz="2800">
                <a:solidFill>
                  <a:schemeClr val="tx1"/>
                </a:solidFill>
                <a:latin typeface="Noto Sans CJK JP Light"/>
              </a:rPr>
              <a:t>more precisely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Most challenging classic game for artificial intelligence</a:t>
            </a:r>
          </a:p>
          <a:p>
            <a:endParaRPr lang="en-US" sz="2800" dirty="0"/>
          </a:p>
          <a:p>
            <a:r>
              <a:rPr lang="en-US" sz="2800" dirty="0"/>
              <a:t>massive search space – 1.74x10</a:t>
            </a:r>
            <a:r>
              <a:rPr lang="en-US" sz="2800" baseline="30000" dirty="0"/>
              <a:t>172 </a:t>
            </a:r>
            <a:r>
              <a:rPr lang="en-US" sz="2800" dirty="0"/>
              <a:t>legal positions</a:t>
            </a:r>
          </a:p>
          <a:p>
            <a:r>
              <a:rPr lang="en-US" sz="2800" dirty="0"/>
              <a:t>difficult to evaluate board positions &amp; moves</a:t>
            </a:r>
          </a:p>
          <a:p>
            <a:r>
              <a:rPr lang="en-US" sz="2800" dirty="0"/>
              <a:t>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68" y="4523014"/>
            <a:ext cx="4213471" cy="279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sz="2800" dirty="0"/>
                  <a:t>width -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depth -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Planning algorithm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Simulate trajectories from state until episode end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Simulated using linear fast rollout policy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5574502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856263"/>
            <a:ext cx="10080625" cy="50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r>
              <a:rPr lang="en-US" sz="2200" u="sng" dirty="0">
                <a:hlinkClick r:id="rId3"/>
              </a:rPr>
              <a:t>https://medium.com/@karpathy/alphago-in-context-c47718cb95a5</a:t>
            </a:r>
            <a:endParaRPr lang="en-US" sz="2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using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We can use feedforward, convolutional or recurrent to do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Reward scaling (target of the network)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Tracking learning (</a:t>
            </a:r>
            <a:r>
              <a:rPr lang="en-US" dirty="0" err="1">
                <a:latin typeface="Noto Sans CJK JP Light"/>
              </a:rPr>
              <a:t>learnuing</a:t>
            </a:r>
            <a:r>
              <a:rPr lang="en-US" dirty="0">
                <a:latin typeface="Noto Sans CJK JP Light"/>
              </a:rPr>
              <a:t> curves – take from Atari 2015)</a:t>
            </a: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(</a:t>
            </a:r>
            <a:r>
              <a:rPr lang="en-US" dirty="0" err="1">
                <a:latin typeface="Noto Sans CJK JP Light"/>
              </a:rPr>
              <a:t>learnuing</a:t>
            </a:r>
            <a:r>
              <a:rPr lang="en-US" dirty="0">
                <a:latin typeface="Noto Sans CJK JP Light"/>
              </a:rPr>
              <a:t> curves – take from Atari 2015)</a:t>
            </a:r>
          </a:p>
        </p:txBody>
      </p:sp>
    </p:spTree>
    <p:extLst>
      <p:ext uri="{BB962C8B-B14F-4D97-AF65-F5344CB8AC3E}">
        <p14:creationId xmlns:p14="http://schemas.microsoft.com/office/powerpoint/2010/main" val="839421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 err="1">
                <a:latin typeface="Noto Sans CJK JP Light"/>
              </a:rPr>
              <a:t>Ie</a:t>
            </a:r>
            <a:r>
              <a:rPr lang="en-US" dirty="0">
                <a:latin typeface="Noto Sans CJK JP Light"/>
              </a:rPr>
              <a:t> instead of 50-100 use -20 to +20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3430722" y="7044559"/>
            <a:ext cx="4896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John Schulman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 dirty="0" err="1"/>
              <a:t>ie</a:t>
            </a:r>
            <a:r>
              <a:rPr lang="en-US" dirty="0"/>
              <a:t> 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Artificial Intelligence and the Future | </a:t>
            </a:r>
            <a:r>
              <a:rPr lang="en-US" dirty="0" err="1"/>
              <a:t>Demis</a:t>
            </a:r>
            <a:r>
              <a:rPr lang="en-US" dirty="0"/>
              <a:t> Hassabis (2016)</a:t>
            </a:r>
          </a:p>
          <a:p>
            <a:r>
              <a:rPr lang="en-US" sz="2400" u="sng" dirty="0">
                <a:hlinkClick r:id="rId3"/>
              </a:rPr>
              <a:t>https://www.youtube.com/watch?v=i3lEG6aRGm8&amp;#t=27m12s</a:t>
            </a:r>
            <a:endParaRPr lang="en-US" sz="2400" dirty="0"/>
          </a:p>
          <a:p>
            <a:pPr>
              <a:buNone/>
            </a:pPr>
            <a:br>
              <a:rPr lang="en-US" dirty="0"/>
            </a:b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dirty="0"/>
              <a:t>Talking about the brilliance of </a:t>
            </a:r>
            <a:r>
              <a:rPr lang="en-US" b="1" dirty="0">
                <a:solidFill>
                  <a:schemeClr val="accent6"/>
                </a:solidFill>
              </a:rPr>
              <a:t>AlphaGo</a:t>
            </a:r>
            <a:r>
              <a:rPr lang="en-US" dirty="0"/>
              <a:t> in it’s 2015 series</a:t>
            </a:r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3053443" y="7052723"/>
            <a:ext cx="4914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 &amp; inverse RL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</a:t>
            </a:r>
          </a:p>
          <a:p>
            <a:pPr lvl="0">
              <a:buNone/>
            </a:pPr>
            <a:r>
              <a:rPr lang="en-GB" dirty="0"/>
              <a:t>Atari 2015 (ref 27, 28)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Psychological &amp; neuroscientific perspectives of animal behaviour (ref 2/3 </a:t>
            </a:r>
            <a:r>
              <a:rPr lang="en-GB" dirty="0" err="1"/>
              <a:t>atair</a:t>
            </a:r>
            <a:r>
              <a:rPr lang="en-GB" dirty="0"/>
              <a:t> 2015)</a:t>
            </a: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can generate more data by acting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i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/>
              <a:t>1 – Exploration vs exploitation</a:t>
            </a:r>
          </a:p>
          <a:p>
            <a:pPr lvl="0"/>
            <a:endParaRPr lang="en-GB"/>
          </a:p>
          <a:p>
            <a:pPr lvl="0"/>
            <a:r>
              <a:rPr lang="en-GB"/>
              <a:t>2 – Data</a:t>
            </a:r>
          </a:p>
          <a:p>
            <a:pPr lvl="0"/>
            <a:endParaRPr lang="en-GB"/>
          </a:p>
          <a:p>
            <a:pPr lvl="0"/>
            <a:r>
              <a:rPr lang="en-GB"/>
              <a:t>3 – Credit assignment</a:t>
            </a:r>
          </a:p>
          <a:p>
            <a:pPr lvl="1"/>
            <a:endParaRPr lang="en-GB"/>
          </a:p>
          <a:p>
            <a:pPr lvl="0"/>
            <a:r>
              <a:rPr lang="en-GB"/>
              <a:t>4 – Sample efficiency</a:t>
            </a:r>
          </a:p>
          <a:p>
            <a:pPr lvl="1">
              <a:buNone/>
            </a:pPr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(credit assignment harder)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Sequences of experiences are correlated – the sampling is not independent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>
              <a:buNone/>
            </a:pPr>
            <a:r>
              <a:rPr lang="en-US" dirty="0"/>
              <a:t>Environment can be non-stationary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breaks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can often be</a:t>
            </a:r>
          </a:p>
          <a:p>
            <a:pPr lvl="1">
              <a:buNone/>
            </a:pPr>
            <a:r>
              <a:rPr lang="en-GB" sz="2800" dirty="0"/>
              <a:t> delayed – benefit of action only seen later  </a:t>
            </a:r>
          </a:p>
          <a:p>
            <a:pPr lvl="1">
              <a:buNone/>
            </a:pPr>
            <a:r>
              <a:rPr lang="en-GB" sz="2800" dirty="0"/>
              <a:t> sparse – 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problem</a:t>
            </a:r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quickly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reuse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squeeze out of data</a:t>
            </a:r>
          </a:p>
          <a:p>
            <a:pPr lvl="0">
              <a:buNone/>
            </a:pPr>
            <a:r>
              <a:rPr lang="en-US" sz="2800" dirty="0"/>
              <a:t> learn a value function, learn a environment model </a:t>
            </a:r>
            <a:r>
              <a:rPr lang="en-US" sz="2800" dirty="0" err="1"/>
              <a:t>etc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1 – 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/>
            <a:r>
              <a:rPr lang="en-GB" dirty="0"/>
              <a:t>2 – 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/>
            <a:r>
              <a:rPr lang="en-GB" dirty="0"/>
              <a:t>3 – 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 lvl="0"/>
            <a:r>
              <a:rPr lang="en-GB" dirty="0"/>
              <a:t>4 – 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It’s not required that all reinforcement learning problems are true MDPs – it’s more of an ideal or a useful model for non MDPs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 but still might be able to train a good agent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 lvl="1">
              <a:buNone/>
            </a:pPr>
            <a:r>
              <a:rPr lang="en-US" sz="2800" dirty="0">
                <a:solidFill>
                  <a:srgbClr val="FF0000"/>
                </a:solidFill>
              </a:rPr>
              <a:t>curse of dimensionality</a:t>
            </a:r>
          </a:p>
          <a:p>
            <a:pPr lvl="1">
              <a:buNone/>
            </a:pPr>
            <a:r>
              <a:rPr lang="en-US" sz="2800" dirty="0"/>
              <a:t>may lose information about the structure of the action space</a:t>
            </a:r>
            <a:endParaRPr lang="en-GB" sz="2800" dirty="0"/>
          </a:p>
          <a:p>
            <a:pPr lvl="1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future </a:t>
            </a:r>
            <a:r>
              <a:rPr lang="en-GB" sz="2800" dirty="0">
                <a:solidFill>
                  <a:schemeClr val="accent6"/>
                </a:solidFill>
              </a:rPr>
              <a:t>expected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 policies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92780DB-2A5B-4206-B86C-720EEC789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61556"/>
            <a:ext cx="10080625" cy="30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has to be learnt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=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=  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=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= 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=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= discount factor 	</a:t>
                </a:r>
              </a:p>
              <a:p>
                <a:pPr lvl="0"/>
                <a:endParaRPr lang="en-GB" sz="2400" dirty="0">
                  <a:latin typeface="Noto Sans CJK JP Light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Markov Decision Process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142" t="-2086" b="-118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 </a:t>
                </a:r>
                <a:r>
                  <a:rPr lang="en-GB" sz="2400" dirty="0"/>
                  <a:t>= 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=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=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=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= 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=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=  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a geometric series (for discount &lt;1)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Put in some quantitative stuff about discount factor vs </a:t>
            </a:r>
            <a:r>
              <a:rPr lang="en-GB" b="1" dirty="0" err="1">
                <a:solidFill>
                  <a:schemeClr val="accent6"/>
                </a:solidFill>
                <a:ea typeface="+mn-ea"/>
                <a:cs typeface="+mn-cs"/>
              </a:rPr>
              <a:t>horizion</a:t>
            </a:r>
            <a:endParaRPr lang="en-GB" b="1" dirty="0">
              <a:solidFill>
                <a:schemeClr val="accent6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 - agent &amp; environment</a:t>
            </a:r>
          </a:p>
          <a:p>
            <a:pPr>
              <a:buNone/>
            </a:pPr>
            <a:r>
              <a:rPr lang="en-GB" dirty="0"/>
              <a:t>Three signals - 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 = rules to select actions</a:t>
            </a:r>
          </a:p>
          <a:p>
            <a:pPr>
              <a:buNone/>
            </a:pPr>
            <a:r>
              <a:rPr lang="en-GB" dirty="0"/>
              <a:t>Environment model = predicts next state &amp; reward</a:t>
            </a:r>
          </a:p>
          <a:p>
            <a:pPr>
              <a:buNone/>
            </a:pPr>
            <a:r>
              <a:rPr lang="en-GB" dirty="0"/>
              <a:t>Return = 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state, given state &amp; action</a:t>
                </a:r>
              </a:p>
              <a:p>
                <a:pPr lvl="1">
                  <a:buNone/>
                </a:pPr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52235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will look at three different methods for approximation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things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or approximate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/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 - 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19234</TotalTime>
  <Words>5420</Words>
  <Application>Microsoft Office PowerPoint</Application>
  <PresentationFormat>Custom</PresentationFormat>
  <Paragraphs>1431</Paragraphs>
  <Slides>186</Slides>
  <Notes>186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199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Biological inspiration</vt:lpstr>
      <vt:lpstr>Data in reinforcement learning</vt:lpstr>
      <vt:lpstr>Data in reinforcement learning</vt:lpstr>
      <vt:lpstr>Central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Central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State</vt:lpstr>
      <vt:lpstr>Reward</vt:lpstr>
      <vt:lpstr>Agent</vt:lpstr>
      <vt:lpstr>Policy - π(s)</vt:lpstr>
      <vt:lpstr>Policy - π(s)</vt:lpstr>
      <vt:lpstr>Policy - π(s)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Discounting</vt:lpstr>
      <vt:lpstr>break</vt:lpstr>
      <vt:lpstr>recap</vt:lpstr>
      <vt:lpstr>three - value function methods</vt:lpstr>
      <vt:lpstr>Value functions</vt:lpstr>
      <vt:lpstr>Value functions</vt:lpstr>
      <vt:lpstr>Generating a policy from a value function</vt:lpstr>
      <vt:lpstr>Value function approximation</vt:lpstr>
      <vt:lpstr>Richard Bellman</vt:lpstr>
      <vt:lpstr>What happens if we combine a value function with the Bellman equation   V_π (s)=∑_(k=0)^∞▒〖γ^k r_(t+k+1) 〗   G_π (s)=r+γG_π (s′)   G_π (s)=r+γG_π (s)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things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break</vt:lpstr>
      <vt:lpstr>recap – value function approximation</vt:lpstr>
      <vt:lpstr>recap</vt:lpstr>
      <vt:lpstr>three – value functions</vt:lpstr>
      <vt:lpstr>Q-Learning</vt:lpstr>
      <vt:lpstr>Why Q-Learning?</vt:lpstr>
      <vt:lpstr>V(s) vs Q(s, a)</vt:lpstr>
      <vt:lpstr>SARSA &amp; Q-Learning</vt:lpstr>
      <vt:lpstr>SARSA &amp; Q-Learning</vt:lpstr>
      <vt:lpstr>Maximization bias</vt:lpstr>
      <vt:lpstr>Maximization bias</vt:lpstr>
      <vt:lpstr>Double Q-Learning</vt:lpstr>
      <vt:lpstr>PowerPoint Presentation</vt:lpstr>
      <vt:lpstr>DeepMind Atari work</vt:lpstr>
      <vt:lpstr>Significance</vt:lpstr>
      <vt:lpstr>Reinforcement learning to play Atari</vt:lpstr>
      <vt:lpstr>Value function approximation</vt:lpstr>
      <vt:lpstr>Visualizing Q</vt:lpstr>
      <vt:lpstr>Q-Learning</vt:lpstr>
      <vt:lpstr>Deadly triad</vt:lpstr>
      <vt:lpstr>Deadly triad</vt:lpstr>
      <vt:lpstr>Q-Learning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ε-greedy exploration</vt:lpstr>
      <vt:lpstr>PowerPoint Presentation</vt:lpstr>
      <vt:lpstr>PowerPoint Presentation</vt:lpstr>
      <vt:lpstr>Stability techniques</vt:lpstr>
      <vt:lpstr>Brief timeline</vt:lpstr>
      <vt:lpstr>Vlad Mnih - 2017 Deep RL bootcamp</vt:lpstr>
      <vt:lpstr>break</vt:lpstr>
      <vt:lpstr>recap – Q-Learning</vt:lpstr>
      <vt:lpstr>four – policy gradients</vt:lpstr>
      <vt:lpstr>Reinforcement learning</vt:lpstr>
      <vt:lpstr>Policy gradients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Policy gradients</vt:lpstr>
      <vt:lpstr>Parameterizing policies - discrete</vt:lpstr>
      <vt:lpstr>Parameterizing policies - continuous</vt:lpstr>
      <vt:lpstr>Score function</vt:lpstr>
      <vt:lpstr>Training a policy</vt:lpstr>
      <vt:lpstr>Policy gradient intuition</vt:lpstr>
      <vt:lpstr>Policy Gradient Theorem</vt:lpstr>
      <vt:lpstr>Improving a policy</vt:lpstr>
      <vt:lpstr>Approximating return</vt:lpstr>
      <vt:lpstr>REINFORCE with baseline</vt:lpstr>
      <vt:lpstr>Approximating return</vt:lpstr>
      <vt:lpstr>PowerPoint Presentation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A3C</vt:lpstr>
      <vt:lpstr>break</vt:lpstr>
      <vt:lpstr>recap – policy gradients</vt:lpstr>
      <vt:lpstr>five – AlphaGo</vt:lpstr>
      <vt:lpstr>AlphaGo</vt:lpstr>
      <vt:lpstr>IBM Deep Blue</vt:lpstr>
      <vt:lpstr>Deep Blue vs AlphaGo</vt:lpstr>
      <vt:lpstr>Why Go?</vt:lpstr>
      <vt:lpstr>Why Go?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AlphaGo, in context – Andrej Karpathy</vt:lpstr>
      <vt:lpstr>six – practical concerns</vt:lpstr>
      <vt:lpstr>Reward scaling</vt:lpstr>
      <vt:lpstr>Learning curves</vt:lpstr>
      <vt:lpstr>Formulating action spaces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seven – inverse RL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</cp:lastModifiedBy>
  <cp:revision>212</cp:revision>
  <dcterms:created xsi:type="dcterms:W3CDTF">2017-09-02T04:41:48Z</dcterms:created>
  <dcterms:modified xsi:type="dcterms:W3CDTF">2017-10-20T20:16:48Z</dcterms:modified>
</cp:coreProperties>
</file>